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516" r:id="rId2"/>
    <p:sldId id="633" r:id="rId3"/>
    <p:sldId id="632" r:id="rId4"/>
    <p:sldId id="635" r:id="rId5"/>
    <p:sldId id="634" r:id="rId6"/>
    <p:sldId id="645" r:id="rId7"/>
    <p:sldId id="646" r:id="rId8"/>
    <p:sldId id="636" r:id="rId9"/>
    <p:sldId id="644" r:id="rId10"/>
    <p:sldId id="637" r:id="rId11"/>
    <p:sldId id="652" r:id="rId12"/>
    <p:sldId id="653" r:id="rId13"/>
    <p:sldId id="643" r:id="rId14"/>
    <p:sldId id="640" r:id="rId15"/>
    <p:sldId id="641" r:id="rId16"/>
    <p:sldId id="647" r:id="rId17"/>
    <p:sldId id="648" r:id="rId18"/>
    <p:sldId id="650" r:id="rId19"/>
    <p:sldId id="651" r:id="rId20"/>
    <p:sldId id="654" r:id="rId21"/>
    <p:sldId id="64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5C1A"/>
    <a:srgbClr val="EA04A8"/>
    <a:srgbClr val="FFFFCC"/>
    <a:srgbClr val="FFFF99"/>
    <a:srgbClr val="E4E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3C93A0-23B8-44DD-85D0-07461B3468BF}" v="4" dt="2019-10-08T07:33:40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794" y="102"/>
      </p:cViewPr>
      <p:guideLst>
        <p:guide orient="horz" pos="217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Thomas" userId="c70d66d9-7267-4f59-8d9e-6268ec5bdaef" providerId="ADAL" clId="{DB3C93A0-23B8-44DD-85D0-07461B3468BF}"/>
    <pc:docChg chg="custSel addSld modSld sldOrd">
      <pc:chgData name="Nick Thomas" userId="c70d66d9-7267-4f59-8d9e-6268ec5bdaef" providerId="ADAL" clId="{DB3C93A0-23B8-44DD-85D0-07461B3468BF}" dt="2019-10-08T07:33:45.763" v="30" actId="20577"/>
      <pc:docMkLst>
        <pc:docMk/>
      </pc:docMkLst>
      <pc:sldChg chg="delSp">
        <pc:chgData name="Nick Thomas" userId="c70d66d9-7267-4f59-8d9e-6268ec5bdaef" providerId="ADAL" clId="{DB3C93A0-23B8-44DD-85D0-07461B3468BF}" dt="2019-09-27T09:48:48.378" v="0" actId="478"/>
        <pc:sldMkLst>
          <pc:docMk/>
          <pc:sldMk cId="1198993438" sldId="516"/>
        </pc:sldMkLst>
        <pc:grpChg chg="del">
          <ac:chgData name="Nick Thomas" userId="c70d66d9-7267-4f59-8d9e-6268ec5bdaef" providerId="ADAL" clId="{DB3C93A0-23B8-44DD-85D0-07461B3468BF}" dt="2019-09-27T09:48:48.378" v="0" actId="478"/>
          <ac:grpSpMkLst>
            <pc:docMk/>
            <pc:sldMk cId="1198993438" sldId="516"/>
            <ac:grpSpMk id="13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8:51.081" v="2" actId="478"/>
        <pc:sldMkLst>
          <pc:docMk/>
          <pc:sldMk cId="3766356766" sldId="632"/>
        </pc:sldMkLst>
        <pc:grpChg chg="del">
          <ac:chgData name="Nick Thomas" userId="c70d66d9-7267-4f59-8d9e-6268ec5bdaef" providerId="ADAL" clId="{DB3C93A0-23B8-44DD-85D0-07461B3468BF}" dt="2019-09-27T09:48:51.081" v="2" actId="478"/>
          <ac:grpSpMkLst>
            <pc:docMk/>
            <pc:sldMk cId="3766356766" sldId="632"/>
            <ac:grpSpMk id="9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8:49.704" v="1" actId="478"/>
        <pc:sldMkLst>
          <pc:docMk/>
          <pc:sldMk cId="2370222061" sldId="633"/>
        </pc:sldMkLst>
        <pc:grpChg chg="del">
          <ac:chgData name="Nick Thomas" userId="c70d66d9-7267-4f59-8d9e-6268ec5bdaef" providerId="ADAL" clId="{DB3C93A0-23B8-44DD-85D0-07461B3468BF}" dt="2019-09-27T09:48:49.704" v="1" actId="478"/>
          <ac:grpSpMkLst>
            <pc:docMk/>
            <pc:sldMk cId="2370222061" sldId="633"/>
            <ac:grpSpMk id="9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8:54.107" v="4" actId="478"/>
        <pc:sldMkLst>
          <pc:docMk/>
          <pc:sldMk cId="1822739915" sldId="634"/>
        </pc:sldMkLst>
        <pc:grpChg chg="del">
          <ac:chgData name="Nick Thomas" userId="c70d66d9-7267-4f59-8d9e-6268ec5bdaef" providerId="ADAL" clId="{DB3C93A0-23B8-44DD-85D0-07461B3468BF}" dt="2019-09-27T09:48:54.107" v="4" actId="478"/>
          <ac:grpSpMkLst>
            <pc:docMk/>
            <pc:sldMk cId="1822739915" sldId="634"/>
            <ac:grpSpMk id="9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8:52.704" v="3" actId="478"/>
        <pc:sldMkLst>
          <pc:docMk/>
          <pc:sldMk cId="2563393797" sldId="635"/>
        </pc:sldMkLst>
        <pc:grpChg chg="del">
          <ac:chgData name="Nick Thomas" userId="c70d66d9-7267-4f59-8d9e-6268ec5bdaef" providerId="ADAL" clId="{DB3C93A0-23B8-44DD-85D0-07461B3468BF}" dt="2019-09-27T09:48:52.704" v="3" actId="478"/>
          <ac:grpSpMkLst>
            <pc:docMk/>
            <pc:sldMk cId="2563393797" sldId="635"/>
            <ac:grpSpMk id="9" creationId="{00000000-0000-0000-0000-000000000000}"/>
          </ac:grpSpMkLst>
        </pc:grpChg>
      </pc:sldChg>
      <pc:sldChg chg="addSp delSp">
        <pc:chgData name="Nick Thomas" userId="c70d66d9-7267-4f59-8d9e-6268ec5bdaef" providerId="ADAL" clId="{DB3C93A0-23B8-44DD-85D0-07461B3468BF}" dt="2019-09-27T09:49:02.227" v="9" actId="478"/>
        <pc:sldMkLst>
          <pc:docMk/>
          <pc:sldMk cId="1272544155" sldId="636"/>
        </pc:sldMkLst>
        <pc:grpChg chg="del">
          <ac:chgData name="Nick Thomas" userId="c70d66d9-7267-4f59-8d9e-6268ec5bdaef" providerId="ADAL" clId="{DB3C93A0-23B8-44DD-85D0-07461B3468BF}" dt="2019-09-27T09:49:02.227" v="9" actId="478"/>
          <ac:grpSpMkLst>
            <pc:docMk/>
            <pc:sldMk cId="1272544155" sldId="636"/>
            <ac:grpSpMk id="13" creationId="{00000000-0000-0000-0000-000000000000}"/>
          </ac:grpSpMkLst>
        </pc:grpChg>
        <pc:picChg chg="add del">
          <ac:chgData name="Nick Thomas" userId="c70d66d9-7267-4f59-8d9e-6268ec5bdaef" providerId="ADAL" clId="{DB3C93A0-23B8-44DD-85D0-07461B3468BF}" dt="2019-09-27T09:49:00.353" v="8" actId="478"/>
          <ac:picMkLst>
            <pc:docMk/>
            <pc:sldMk cId="1272544155" sldId="636"/>
            <ac:picMk id="4098" creationId="{00000000-0000-0000-0000-000000000000}"/>
          </ac:picMkLst>
        </pc:picChg>
      </pc:sldChg>
      <pc:sldChg chg="delSp">
        <pc:chgData name="Nick Thomas" userId="c70d66d9-7267-4f59-8d9e-6268ec5bdaef" providerId="ADAL" clId="{DB3C93A0-23B8-44DD-85D0-07461B3468BF}" dt="2019-09-27T09:49:10.977" v="13" actId="478"/>
        <pc:sldMkLst>
          <pc:docMk/>
          <pc:sldMk cId="1114010592" sldId="640"/>
        </pc:sldMkLst>
        <pc:grpChg chg="del">
          <ac:chgData name="Nick Thomas" userId="c70d66d9-7267-4f59-8d9e-6268ec5bdaef" providerId="ADAL" clId="{DB3C93A0-23B8-44DD-85D0-07461B3468BF}" dt="2019-09-27T09:49:10.977" v="13" actId="478"/>
          <ac:grpSpMkLst>
            <pc:docMk/>
            <pc:sldMk cId="1114010592" sldId="640"/>
            <ac:grpSpMk id="11" creationId="{00000000-0000-0000-0000-000000000000}"/>
          </ac:grpSpMkLst>
        </pc:grpChg>
      </pc:sldChg>
      <pc:sldChg chg="delSp ord">
        <pc:chgData name="Nick Thomas" userId="c70d66d9-7267-4f59-8d9e-6268ec5bdaef" providerId="ADAL" clId="{DB3C93A0-23B8-44DD-85D0-07461B3468BF}" dt="2019-10-08T07:33:37.588" v="19"/>
        <pc:sldMkLst>
          <pc:docMk/>
          <pc:sldMk cId="3646732951" sldId="642"/>
        </pc:sldMkLst>
        <pc:grpChg chg="del">
          <ac:chgData name="Nick Thomas" userId="c70d66d9-7267-4f59-8d9e-6268ec5bdaef" providerId="ADAL" clId="{DB3C93A0-23B8-44DD-85D0-07461B3468BF}" dt="2019-09-27T09:49:13.099" v="14" actId="478"/>
          <ac:grpSpMkLst>
            <pc:docMk/>
            <pc:sldMk cId="3646732951" sldId="642"/>
            <ac:grpSpMk id="7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9:09.290" v="12" actId="478"/>
        <pc:sldMkLst>
          <pc:docMk/>
          <pc:sldMk cId="1122239130" sldId="643"/>
        </pc:sldMkLst>
        <pc:grpChg chg="del">
          <ac:chgData name="Nick Thomas" userId="c70d66d9-7267-4f59-8d9e-6268ec5bdaef" providerId="ADAL" clId="{DB3C93A0-23B8-44DD-85D0-07461B3468BF}" dt="2019-09-27T09:49:09.290" v="12" actId="478"/>
          <ac:grpSpMkLst>
            <pc:docMk/>
            <pc:sldMk cId="1122239130" sldId="643"/>
            <ac:grpSpMk id="10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9:04.451" v="10" actId="478"/>
        <pc:sldMkLst>
          <pc:docMk/>
          <pc:sldMk cId="2154122525" sldId="644"/>
        </pc:sldMkLst>
        <pc:grpChg chg="del">
          <ac:chgData name="Nick Thomas" userId="c70d66d9-7267-4f59-8d9e-6268ec5bdaef" providerId="ADAL" clId="{DB3C93A0-23B8-44DD-85D0-07461B3468BF}" dt="2019-09-27T09:49:04.451" v="10" actId="478"/>
          <ac:grpSpMkLst>
            <pc:docMk/>
            <pc:sldMk cId="2154122525" sldId="644"/>
            <ac:grpSpMk id="7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8:55.318" v="5" actId="478"/>
        <pc:sldMkLst>
          <pc:docMk/>
          <pc:sldMk cId="87216409" sldId="645"/>
        </pc:sldMkLst>
        <pc:grpChg chg="del">
          <ac:chgData name="Nick Thomas" userId="c70d66d9-7267-4f59-8d9e-6268ec5bdaef" providerId="ADAL" clId="{DB3C93A0-23B8-44DD-85D0-07461B3468BF}" dt="2019-09-27T09:48:55.318" v="5" actId="478"/>
          <ac:grpSpMkLst>
            <pc:docMk/>
            <pc:sldMk cId="87216409" sldId="645"/>
            <ac:grpSpMk id="9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8:56.279" v="6" actId="478"/>
        <pc:sldMkLst>
          <pc:docMk/>
          <pc:sldMk cId="202616135" sldId="646"/>
        </pc:sldMkLst>
        <pc:grpChg chg="del">
          <ac:chgData name="Nick Thomas" userId="c70d66d9-7267-4f59-8d9e-6268ec5bdaef" providerId="ADAL" clId="{DB3C93A0-23B8-44DD-85D0-07461B3468BF}" dt="2019-09-27T09:48:56.279" v="6" actId="478"/>
          <ac:grpSpMkLst>
            <pc:docMk/>
            <pc:sldMk cId="202616135" sldId="646"/>
            <ac:grpSpMk id="9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9:14.459" v="15" actId="478"/>
        <pc:sldMkLst>
          <pc:docMk/>
          <pc:sldMk cId="2579356377" sldId="647"/>
        </pc:sldMkLst>
        <pc:grpChg chg="del">
          <ac:chgData name="Nick Thomas" userId="c70d66d9-7267-4f59-8d9e-6268ec5bdaef" providerId="ADAL" clId="{DB3C93A0-23B8-44DD-85D0-07461B3468BF}" dt="2019-09-27T09:49:14.459" v="15" actId="478"/>
          <ac:grpSpMkLst>
            <pc:docMk/>
            <pc:sldMk cId="2579356377" sldId="647"/>
            <ac:grpSpMk id="6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9:16.129" v="16" actId="478"/>
        <pc:sldMkLst>
          <pc:docMk/>
          <pc:sldMk cId="2584335011" sldId="648"/>
        </pc:sldMkLst>
        <pc:grpChg chg="del">
          <ac:chgData name="Nick Thomas" userId="c70d66d9-7267-4f59-8d9e-6268ec5bdaef" providerId="ADAL" clId="{DB3C93A0-23B8-44DD-85D0-07461B3468BF}" dt="2019-09-27T09:49:16.129" v="16" actId="478"/>
          <ac:grpSpMkLst>
            <pc:docMk/>
            <pc:sldMk cId="2584335011" sldId="648"/>
            <ac:grpSpMk id="7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9:17.479" v="17" actId="478"/>
        <pc:sldMkLst>
          <pc:docMk/>
          <pc:sldMk cId="2520499712" sldId="650"/>
        </pc:sldMkLst>
        <pc:grpChg chg="del">
          <ac:chgData name="Nick Thomas" userId="c70d66d9-7267-4f59-8d9e-6268ec5bdaef" providerId="ADAL" clId="{DB3C93A0-23B8-44DD-85D0-07461B3468BF}" dt="2019-09-27T09:49:17.479" v="17" actId="478"/>
          <ac:grpSpMkLst>
            <pc:docMk/>
            <pc:sldMk cId="2520499712" sldId="650"/>
            <ac:grpSpMk id="8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9:18.883" v="18" actId="478"/>
        <pc:sldMkLst>
          <pc:docMk/>
          <pc:sldMk cId="745395841" sldId="651"/>
        </pc:sldMkLst>
        <pc:grpChg chg="del">
          <ac:chgData name="Nick Thomas" userId="c70d66d9-7267-4f59-8d9e-6268ec5bdaef" providerId="ADAL" clId="{DB3C93A0-23B8-44DD-85D0-07461B3468BF}" dt="2019-09-27T09:49:18.883" v="18" actId="478"/>
          <ac:grpSpMkLst>
            <pc:docMk/>
            <pc:sldMk cId="745395841" sldId="651"/>
            <ac:grpSpMk id="7" creationId="{00000000-0000-0000-0000-000000000000}"/>
          </ac:grpSpMkLst>
        </pc:grpChg>
      </pc:sldChg>
      <pc:sldChg chg="delSp">
        <pc:chgData name="Nick Thomas" userId="c70d66d9-7267-4f59-8d9e-6268ec5bdaef" providerId="ADAL" clId="{DB3C93A0-23B8-44DD-85D0-07461B3468BF}" dt="2019-09-27T09:49:07.210" v="11" actId="478"/>
        <pc:sldMkLst>
          <pc:docMk/>
          <pc:sldMk cId="2351310132" sldId="652"/>
        </pc:sldMkLst>
        <pc:grpChg chg="del">
          <ac:chgData name="Nick Thomas" userId="c70d66d9-7267-4f59-8d9e-6268ec5bdaef" providerId="ADAL" clId="{DB3C93A0-23B8-44DD-85D0-07461B3468BF}" dt="2019-09-27T09:49:07.210" v="11" actId="478"/>
          <ac:grpSpMkLst>
            <pc:docMk/>
            <pc:sldMk cId="2351310132" sldId="652"/>
            <ac:grpSpMk id="9" creationId="{00000000-0000-0000-0000-000000000000}"/>
          </ac:grpSpMkLst>
        </pc:grpChg>
      </pc:sldChg>
      <pc:sldChg chg="modSp add">
        <pc:chgData name="Nick Thomas" userId="c70d66d9-7267-4f59-8d9e-6268ec5bdaef" providerId="ADAL" clId="{DB3C93A0-23B8-44DD-85D0-07461B3468BF}" dt="2019-10-08T07:33:45.763" v="30" actId="20577"/>
        <pc:sldMkLst>
          <pc:docMk/>
          <pc:sldMk cId="2789106874" sldId="654"/>
        </pc:sldMkLst>
        <pc:spChg chg="mod">
          <ac:chgData name="Nick Thomas" userId="c70d66d9-7267-4f59-8d9e-6268ec5bdaef" providerId="ADAL" clId="{DB3C93A0-23B8-44DD-85D0-07461B3468BF}" dt="2019-10-08T07:33:45.763" v="30" actId="20577"/>
          <ac:spMkLst>
            <pc:docMk/>
            <pc:sldMk cId="2789106874" sldId="654"/>
            <ac:spMk id="2" creationId="{0B5ACEC9-2255-47E5-9489-0E506277EE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56C64-7E8F-45DE-A9FD-3123B108B943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92B1D-3701-4FE5-A052-5382F263F4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11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45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6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42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8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69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46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1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8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25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18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3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60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8642-B45D-4ACD-8672-E8261733767A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636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ailly.blogspot.co.uk/2011/12/game-in-2-week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9jcg.com/comm_pages/blog_content-art-180.htm" TargetMode="Externa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UlbpwZ-cE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supergiantgames.com/index.php/media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3686" y="1772816"/>
            <a:ext cx="549317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04</a:t>
            </a:r>
          </a:p>
          <a:p>
            <a:pPr algn="ctr"/>
            <a:r>
              <a:rPr lang="en-GB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Bitmaps and Fonts</a:t>
            </a:r>
          </a:p>
        </p:txBody>
      </p:sp>
    </p:spTree>
    <p:extLst>
      <p:ext uri="{BB962C8B-B14F-4D97-AF65-F5344CB8AC3E}">
        <p14:creationId xmlns:p14="http://schemas.microsoft.com/office/powerpoint/2010/main" val="119899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14998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Sprites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00" y="1093499"/>
            <a:ext cx="813690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Sprites can also be found in 3D environments using a technique called “</a:t>
            </a:r>
            <a:r>
              <a:rPr lang="en-GB" sz="2800" i="1" dirty="0" err="1">
                <a:solidFill>
                  <a:srgbClr val="FFFFCC"/>
                </a:solidFill>
              </a:rPr>
              <a:t>billboarding</a:t>
            </a:r>
            <a:r>
              <a:rPr lang="en-GB" sz="2800" i="1" dirty="0">
                <a:solidFill>
                  <a:srgbClr val="FFFFCC"/>
                </a:solidFill>
              </a:rPr>
              <a:t>”</a:t>
            </a:r>
          </a:p>
        </p:txBody>
      </p:sp>
      <p:pic>
        <p:nvPicPr>
          <p:cNvPr id="6148" name="Picture 4" descr="http://images.eurogamer.net/2014/usgamer/BFPS-Duke-Nuk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65" y="216497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701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38073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Sprites (Billboards)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75543" y="1160633"/>
            <a:ext cx="3529445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Billboards are angled to be always perpendicular to the camera.</a:t>
            </a:r>
          </a:p>
        </p:txBody>
      </p:sp>
      <p:sp>
        <p:nvSpPr>
          <p:cNvPr id="2" name="Rectangle 1"/>
          <p:cNvSpPr/>
          <p:nvPr/>
        </p:nvSpPr>
        <p:spPr>
          <a:xfrm>
            <a:off x="4775543" y="3638966"/>
            <a:ext cx="38843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Most frequently used nowadays for spot VFX (e.g. flame, dust, explosion particles)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8" y="1033415"/>
            <a:ext cx="390144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4" y="3576785"/>
            <a:ext cx="390144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1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14998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Sprites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5898" y="241555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Although some games still use them heavily</a:t>
            </a:r>
          </a:p>
        </p:txBody>
      </p:sp>
      <p:pic>
        <p:nvPicPr>
          <p:cNvPr id="21508" name="Picture 4" descr="http://2.bp.blogspot.com/-XUeHjalzD68/TvYiPhJr7yI/AAAAAAAAAZA/PvSyLGzHwLc/s1600/Bunni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60" y="764775"/>
            <a:ext cx="7949054" cy="586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hlinkClick r:id="rId3"/>
          </p:cNvPr>
          <p:cNvSpPr/>
          <p:nvPr/>
        </p:nvSpPr>
        <p:spPr>
          <a:xfrm>
            <a:off x="216000" y="6131860"/>
            <a:ext cx="4420546" cy="559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FFFF00"/>
                </a:solidFill>
              </a:rPr>
              <a:t>“A Game In 2 Weeks”</a:t>
            </a:r>
          </a:p>
          <a:p>
            <a:pPr algn="ctr"/>
            <a:r>
              <a:rPr lang="en-GB" sz="1200" dirty="0"/>
              <a:t>http://dailly.blogspot.co.uk/2011/12/game-in-2-weeks.html</a:t>
            </a:r>
          </a:p>
        </p:txBody>
      </p:sp>
    </p:spTree>
    <p:extLst>
      <p:ext uri="{BB962C8B-B14F-4D97-AF65-F5344CB8AC3E}">
        <p14:creationId xmlns:p14="http://schemas.microsoft.com/office/powerpoint/2010/main" val="169049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9jcg.com/tutorials/mashuru_mishu/making_of_street_cop/large/street_cop_workflow_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98" y="603308"/>
            <a:ext cx="6606578" cy="339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6000" y="180000"/>
            <a:ext cx="17946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Textures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229" y="1570552"/>
            <a:ext cx="870918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Bitmaps are also used in 3D rendering, as textures wrapped around 3D meshes </a:t>
            </a:r>
          </a:p>
        </p:txBody>
      </p:sp>
      <p:pic>
        <p:nvPicPr>
          <p:cNvPr id="12294" name="Picture 6" descr="http://www.9jcg.com/tutorials/mashuru_mishu/making_of_street_cop/large/street_cop_workflow_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3" y="3547117"/>
            <a:ext cx="3198444" cy="216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9jcg.com/tutorials/mashuru_mishu/making_of_street_cop/large/street_cop_workflow_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68" y="3388359"/>
            <a:ext cx="4425949" cy="300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216000" y="6056554"/>
            <a:ext cx="4420546" cy="559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FFFF00"/>
                </a:solidFill>
              </a:rPr>
              <a:t>Street Cop Workflow – </a:t>
            </a:r>
            <a:r>
              <a:rPr lang="en-GB" sz="1600" dirty="0" err="1">
                <a:solidFill>
                  <a:srgbClr val="FFFF00"/>
                </a:solidFill>
              </a:rPr>
              <a:t>Mashru</a:t>
            </a:r>
            <a:r>
              <a:rPr lang="en-GB" sz="1600" dirty="0">
                <a:solidFill>
                  <a:srgbClr val="FFFF00"/>
                </a:solidFill>
              </a:rPr>
              <a:t> </a:t>
            </a:r>
            <a:r>
              <a:rPr lang="en-GB" sz="1600" dirty="0" err="1">
                <a:solidFill>
                  <a:srgbClr val="FFFF00"/>
                </a:solidFill>
              </a:rPr>
              <a:t>Mishu</a:t>
            </a:r>
            <a:endParaRPr lang="en-GB" sz="1600" dirty="0">
              <a:solidFill>
                <a:srgbClr val="FFFF00"/>
              </a:solidFill>
            </a:endParaRPr>
          </a:p>
          <a:p>
            <a:pPr algn="ctr"/>
            <a:r>
              <a:rPr lang="en-GB" sz="1200" dirty="0"/>
              <a:t>http://en.9jcg.com/comm_pages/blog_content-art-180.htm</a:t>
            </a:r>
          </a:p>
        </p:txBody>
      </p:sp>
    </p:spTree>
    <p:extLst>
      <p:ext uri="{BB962C8B-B14F-4D97-AF65-F5344CB8AC3E}">
        <p14:creationId xmlns:p14="http://schemas.microsoft.com/office/powerpoint/2010/main" val="112223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36697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Transparent Pixels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00" y="1093499"/>
            <a:ext cx="813690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Before “alpha” was invented, pixels had to be ignored by hand.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16000" y="2461512"/>
            <a:ext cx="4990702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“Transparency” colour was explicitly stated: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Any colour can be set as transparency, but usually something easily identifiable is used.</a:t>
            </a:r>
          </a:p>
        </p:txBody>
      </p:sp>
      <p:pic>
        <p:nvPicPr>
          <p:cNvPr id="11266" name="Picture 2" descr="C:\Users\SSU\Google Drive\SSU\Games Programming\Resources\04\Untitled-7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762" y="994761"/>
            <a:ext cx="1457844" cy="177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SSU\Google Drive\SSU\Games Programming\Resources\04\Untitled-4 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928" y="3002218"/>
            <a:ext cx="1390678" cy="22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SSU\Google Drive\SSU\Games Programming\Resources\04\Untitled-5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89" y="1720972"/>
            <a:ext cx="2292284" cy="251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SSU\Google Drive\SSU\Games Programming\Resources\04\Untitled-6 cop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2" y="4484278"/>
            <a:ext cx="2174893" cy="136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01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36697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Transparent Pixels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00" y="1093499"/>
            <a:ext cx="813690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Same technique used for </a:t>
            </a:r>
            <a:r>
              <a:rPr lang="en-GB" sz="2800" i="1" dirty="0" err="1">
                <a:solidFill>
                  <a:srgbClr val="FFFFCC"/>
                </a:solidFill>
              </a:rPr>
              <a:t>ChromaKey</a:t>
            </a:r>
            <a:r>
              <a:rPr lang="en-GB" sz="2800" i="1" dirty="0">
                <a:solidFill>
                  <a:srgbClr val="FFFFCC"/>
                </a:solidFill>
              </a:rPr>
              <a:t> effects (blue screen/green screen) in TV and movies</a:t>
            </a:r>
          </a:p>
        </p:txBody>
      </p:sp>
      <p:pic>
        <p:nvPicPr>
          <p:cNvPr id="10242" name="Picture 2" descr="C:\Users\SSU\Google Drive\SSU\Games Programming\Resources\04\Untitled-2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80" y="2047604"/>
            <a:ext cx="5888735" cy="47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97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12279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Fonts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00" y="1093499"/>
            <a:ext cx="8136905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A size, weight and style of a typeface.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Typefaces are made up of a range of fonts that share a design.</a:t>
            </a:r>
          </a:p>
        </p:txBody>
      </p:sp>
      <p:pic>
        <p:nvPicPr>
          <p:cNvPr id="14338" name="Picture 2" descr="http://www.unionroom.com/wp-content/uploads/2009/07/helvetica_ne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602" y="2678654"/>
            <a:ext cx="4990303" cy="30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356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2152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Font Point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00" y="1093499"/>
            <a:ext cx="8136905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Point size is the vertical measurement of a font’s lettering.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There are 72.272 points in one inch.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</p:txBody>
      </p:sp>
      <p:pic>
        <p:nvPicPr>
          <p:cNvPr id="18434" name="Picture 2" descr="http://media.fontbureau.com/images/posts/2008/em_square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294" y="3143308"/>
            <a:ext cx="523875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5999" y="3340268"/>
            <a:ext cx="34142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Therefore a </a:t>
            </a:r>
            <a:r>
              <a:rPr lang="en-GB" sz="2800" i="1" dirty="0">
                <a:solidFill>
                  <a:srgbClr val="FFFF00"/>
                </a:solidFill>
              </a:rPr>
              <a:t>36</a:t>
            </a:r>
            <a:r>
              <a:rPr lang="en-GB" sz="2800" i="1" dirty="0">
                <a:solidFill>
                  <a:srgbClr val="FFFFCC"/>
                </a:solidFill>
              </a:rPr>
              <a:t> point font is roughly 0.5in (1.27cm) in height.</a:t>
            </a:r>
          </a:p>
        </p:txBody>
      </p:sp>
    </p:spTree>
    <p:extLst>
      <p:ext uri="{BB962C8B-B14F-4D97-AF65-F5344CB8AC3E}">
        <p14:creationId xmlns:p14="http://schemas.microsoft.com/office/powerpoint/2010/main" val="258433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31697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True-Type fonts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00" y="1093499"/>
            <a:ext cx="813690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TTF fonts are Outline fonts, built mathematically using straight-line segments and Bezier curve segments.</a:t>
            </a:r>
          </a:p>
        </p:txBody>
      </p:sp>
      <p:pic>
        <p:nvPicPr>
          <p:cNvPr id="19458" name="Picture 2" descr="http://www.contextfreeart.org/mediawiki/images/4/44/Bezi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569" y="2228302"/>
            <a:ext cx="3664682" cy="37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6000" y="27039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TTF curves are </a:t>
            </a:r>
            <a:r>
              <a:rPr lang="en-GB" sz="2800" i="1" dirty="0">
                <a:solidFill>
                  <a:srgbClr val="FFFF00"/>
                </a:solidFill>
              </a:rPr>
              <a:t>quadratic </a:t>
            </a:r>
            <a:r>
              <a:rPr lang="en-GB" sz="2800" i="1" dirty="0" err="1">
                <a:solidFill>
                  <a:srgbClr val="FFFFCC"/>
                </a:solidFill>
              </a:rPr>
              <a:t>beziers</a:t>
            </a:r>
            <a:r>
              <a:rPr lang="en-GB" sz="2800" i="1" dirty="0">
                <a:solidFill>
                  <a:srgbClr val="FFFFCC"/>
                </a:solidFill>
              </a:rPr>
              <a:t>, described by 2 “end” points and a “control” point.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Simpler to calculate than more common cubic </a:t>
            </a:r>
            <a:r>
              <a:rPr lang="en-GB" sz="2800" i="1" dirty="0" err="1">
                <a:solidFill>
                  <a:srgbClr val="FFFFCC"/>
                </a:solidFill>
              </a:rPr>
              <a:t>beziers</a:t>
            </a:r>
            <a:r>
              <a:rPr lang="en-GB" sz="2800" i="1" dirty="0">
                <a:solidFill>
                  <a:srgbClr val="FFFF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049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images.directoryofshareware.com/full/fontcreator_home_edition_desktop_fonts-11547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64" y="2753959"/>
            <a:ext cx="5072909" cy="38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6000" y="180000"/>
            <a:ext cx="31697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True-Type fonts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00" y="1093499"/>
            <a:ext cx="858375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/>
              <a:t>Calculating TrueType Fonts mathematically (rather than relying on bitmaps), means lettering can be </a:t>
            </a:r>
            <a:r>
              <a:rPr lang="en-GB" sz="2800" i="1" dirty="0">
                <a:solidFill>
                  <a:srgbClr val="FFFF00"/>
                </a:solidFill>
              </a:rPr>
              <a:t>scaled to any size </a:t>
            </a:r>
            <a:r>
              <a:rPr lang="en-GB" sz="2800" i="1" dirty="0"/>
              <a:t>with </a:t>
            </a:r>
            <a:r>
              <a:rPr lang="en-GB" sz="2800" i="1" dirty="0">
                <a:solidFill>
                  <a:srgbClr val="FFFF00"/>
                </a:solidFill>
              </a:rPr>
              <a:t>no loss of fidelity</a:t>
            </a:r>
            <a:r>
              <a:rPr lang="en-GB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539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6000" y="1093499"/>
            <a:ext cx="561961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(Computer imagery terms):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A rectangular collection of pixel data, arranged to store an image.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36604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What is a bitmap?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050" name="Picture 2" descr="http://fc09.deviantart.net/fs70/f/2012/101/1/c/mario_sprite_by_flamingdragon5000-d4vt57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13" y="1648029"/>
            <a:ext cx="291465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ariowiki.com/images/thumb/e/ef/SMB_Supermushroom.svg/120px-SMB_Supermushroo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09" y="3568680"/>
            <a:ext cx="1965549" cy="19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222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CEC9-2255-47E5-9489-0E506277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D8EF-9835-4D8D-A90A-5E62ECF0F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10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36697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Transparent Pixels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ectangle 4">
            <a:hlinkClick r:id="rId2"/>
          </p:cNvPr>
          <p:cNvSpPr/>
          <p:nvPr/>
        </p:nvSpPr>
        <p:spPr>
          <a:xfrm>
            <a:off x="216000" y="6131860"/>
            <a:ext cx="4420546" cy="559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FFFF00"/>
                </a:solidFill>
              </a:rPr>
              <a:t>Sin City Show Reel (David </a:t>
            </a:r>
            <a:r>
              <a:rPr lang="en-GB" sz="1600" dirty="0" err="1">
                <a:solidFill>
                  <a:srgbClr val="FFFF00"/>
                </a:solidFill>
              </a:rPr>
              <a:t>Ridlen</a:t>
            </a:r>
            <a:r>
              <a:rPr lang="en-GB" sz="1600" dirty="0">
                <a:solidFill>
                  <a:srgbClr val="FFFF00"/>
                </a:solidFill>
              </a:rPr>
              <a:t>, CG Supervisor)</a:t>
            </a:r>
          </a:p>
          <a:p>
            <a:pPr algn="ctr"/>
            <a:r>
              <a:rPr lang="en-GB" sz="1600" dirty="0"/>
              <a:t>https://www.youtube.com/watch?v=6UlbpwZ-cEQ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6000" y="1093499"/>
            <a:ext cx="813690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Movie too big for SOL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Click on the link below if you want to view it.</a:t>
            </a:r>
          </a:p>
        </p:txBody>
      </p:sp>
    </p:spTree>
    <p:extLst>
      <p:ext uri="{BB962C8B-B14F-4D97-AF65-F5344CB8AC3E}">
        <p14:creationId xmlns:p14="http://schemas.microsoft.com/office/powerpoint/2010/main" val="364673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6000" y="1093499"/>
            <a:ext cx="813690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Origin of term originally meant a collection of ones and zeros arranged in a 2D array.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34472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What is a bitmap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6" name="Picture 2" descr="http://07274spat.files.wordpress.com/2014/01/1_b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452" y="2291232"/>
            <a:ext cx="4583924" cy="343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6236" y="3403768"/>
            <a:ext cx="3618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e.g. a binary image:</a:t>
            </a:r>
          </a:p>
        </p:txBody>
      </p:sp>
    </p:spTree>
    <p:extLst>
      <p:ext uri="{BB962C8B-B14F-4D97-AF65-F5344CB8AC3E}">
        <p14:creationId xmlns:p14="http://schemas.microsoft.com/office/powerpoint/2010/main" val="376635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6000" y="1093499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By layering bitmaps, a 2D “world” can be built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21291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2D Games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076" name="Picture 4" descr="https://developers.google.com/playn/images/playN-layers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85" y="1616719"/>
            <a:ext cx="5600738" cy="45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39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6000" y="1093499"/>
            <a:ext cx="81369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Small bitmaps placed in a rendered scene.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14998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Sprites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73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6000" y="1093499"/>
            <a:ext cx="8136905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Small bitmaps placed in a rendered scene. 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Often used represent objects and characters, render effects, display overlays, </a:t>
            </a:r>
            <a:r>
              <a:rPr lang="en-GB" sz="2800" i="1" dirty="0" err="1">
                <a:solidFill>
                  <a:srgbClr val="FFFFCC"/>
                </a:solidFill>
              </a:rPr>
              <a:t>etc</a:t>
            </a:r>
            <a:endParaRPr lang="en-GB" sz="2800" i="1" dirty="0">
              <a:solidFill>
                <a:srgbClr val="FFFFCC"/>
              </a:solidFill>
            </a:endParaRP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14998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Sprites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21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16000" y="1093499"/>
            <a:ext cx="8136905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Small bitmaps placed in a rendered scene. 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Often used represent objects and characters, render effects, display overlays, </a:t>
            </a:r>
            <a:r>
              <a:rPr lang="en-GB" sz="2800" i="1" dirty="0" err="1">
                <a:solidFill>
                  <a:srgbClr val="FFFFCC"/>
                </a:solidFill>
              </a:rPr>
              <a:t>etc</a:t>
            </a:r>
            <a:endParaRPr lang="en-GB" sz="2800" i="1" dirty="0">
              <a:solidFill>
                <a:srgbClr val="FFFFCC"/>
              </a:solidFill>
            </a:endParaRP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Sprites are usually animated, using a sequence of bitmaps shown in order to create illusion of movement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14998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Sprites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1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attle Moon Wars - Kasane Spr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21" y="180870"/>
            <a:ext cx="8357877" cy="65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54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000" y="180000"/>
            <a:ext cx="14998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Sprites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18888" y="272332"/>
            <a:ext cx="706692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400" i="1" dirty="0">
                <a:solidFill>
                  <a:srgbClr val="FFFFCC"/>
                </a:solidFill>
              </a:rPr>
              <a:t>Technique (and 2D games) still alive and kicking today</a:t>
            </a:r>
          </a:p>
        </p:txBody>
      </p:sp>
      <p:pic>
        <p:nvPicPr>
          <p:cNvPr id="2" name="Bastion_Gamepla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hlinkClick r:id="rId5"/>
          </p:cNvPr>
          <p:cNvSpPr/>
          <p:nvPr/>
        </p:nvSpPr>
        <p:spPr>
          <a:xfrm>
            <a:off x="216000" y="6131860"/>
            <a:ext cx="4420546" cy="559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FFFF00"/>
                </a:solidFill>
              </a:rPr>
              <a:t>Bastion – Supergiant Games</a:t>
            </a:r>
          </a:p>
          <a:p>
            <a:pPr algn="ctr"/>
            <a:r>
              <a:rPr lang="en-GB" sz="1200" dirty="0"/>
              <a:t>http://supergiantgames.com/index.php/media/</a:t>
            </a:r>
          </a:p>
        </p:txBody>
      </p:sp>
    </p:spTree>
    <p:extLst>
      <p:ext uri="{BB962C8B-B14F-4D97-AF65-F5344CB8AC3E}">
        <p14:creationId xmlns:p14="http://schemas.microsoft.com/office/powerpoint/2010/main" val="215412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8855</TotalTime>
  <Words>529</Words>
  <Application>Microsoft Office PowerPoint</Application>
  <PresentationFormat>On-screen Show (4:3)</PresentationFormat>
  <Paragraphs>70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Dans</dc:creator>
  <cp:lastModifiedBy>Nicholas Thomas</cp:lastModifiedBy>
  <cp:revision>524</cp:revision>
  <dcterms:created xsi:type="dcterms:W3CDTF">2013-09-18T14:07:59Z</dcterms:created>
  <dcterms:modified xsi:type="dcterms:W3CDTF">2019-10-08T07:33:57Z</dcterms:modified>
</cp:coreProperties>
</file>